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144000" cy="7200900"/>
  <p:notesSz cx="6858000" cy="9144000"/>
  <p:defaultTextStyle>
    <a:defPPr>
      <a:defRPr lang="es-C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676" autoAdjust="0"/>
  </p:normalViewPr>
  <p:slideViewPr>
    <p:cSldViewPr>
      <p:cViewPr varScale="1">
        <p:scale>
          <a:sx n="83" d="100"/>
          <a:sy n="83" d="100"/>
        </p:scale>
        <p:origin x="-1632" y="-78"/>
      </p:cViewPr>
      <p:guideLst>
        <p:guide orient="horz" pos="2268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9 Triángulo rectángulo"/>
          <p:cNvSpPr/>
          <p:nvPr/>
        </p:nvSpPr>
        <p:spPr>
          <a:xfrm>
            <a:off x="-2" y="4897354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8 Título"/>
          <p:cNvSpPr>
            <a:spLocks noGrp="1"/>
          </p:cNvSpPr>
          <p:nvPr>
            <p:ph type="ctrTitle"/>
          </p:nvPr>
        </p:nvSpPr>
        <p:spPr>
          <a:xfrm>
            <a:off x="685800" y="1840232"/>
            <a:ext cx="7772400" cy="1921249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17" name="16 Subtítulo"/>
          <p:cNvSpPr>
            <a:spLocks noGrp="1"/>
          </p:cNvSpPr>
          <p:nvPr>
            <p:ph type="subTitle" idx="1"/>
          </p:nvPr>
        </p:nvSpPr>
        <p:spPr>
          <a:xfrm>
            <a:off x="685800" y="3792187"/>
            <a:ext cx="7772400" cy="1259689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s-ES" smtClean="0"/>
              <a:t>Haga clic para modificar el estilo de subtítulo del patrón</a:t>
            </a:r>
            <a:endParaRPr kumimoji="0" lang="en-US"/>
          </a:p>
        </p:txBody>
      </p:sp>
      <p:grpSp>
        <p:nvGrpSpPr>
          <p:cNvPr id="2" name="1 Grupo"/>
          <p:cNvGrpSpPr/>
          <p:nvPr/>
        </p:nvGrpSpPr>
        <p:grpSpPr>
          <a:xfrm>
            <a:off x="-3765" y="5200650"/>
            <a:ext cx="9147765" cy="2007692"/>
            <a:chOff x="-3765" y="4832896"/>
            <a:chExt cx="9147765" cy="2032192"/>
          </a:xfrm>
        </p:grpSpPr>
        <p:sp>
          <p:nvSpPr>
            <p:cNvPr id="7" name="6 Forma libre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7 Forma libre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10 Forma libre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11 Conector recto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29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0F7722-B737-4157-BEBC-C55CC14ED885}" type="datetimeFigureOut">
              <a:rPr lang="es-CO" smtClean="0"/>
              <a:t>17/02/2021</a:t>
            </a:fld>
            <a:endParaRPr lang="es-CO"/>
          </a:p>
        </p:txBody>
      </p:sp>
      <p:sp>
        <p:nvSpPr>
          <p:cNvPr id="19" name="18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s-CO"/>
          </a:p>
        </p:txBody>
      </p:sp>
      <p:sp>
        <p:nvSpPr>
          <p:cNvPr id="27" name="2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B0A8D51-1885-4EED-970D-9D9818861867}" type="slidenum">
              <a:rPr lang="es-CO" smtClean="0"/>
              <a:t>‹Nº›</a:t>
            </a:fld>
            <a:endParaRPr lang="es-CO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0F7722-B737-4157-BEBC-C55CC14ED885}" type="datetimeFigureOut">
              <a:rPr lang="es-CO" smtClean="0"/>
              <a:t>17/02/2021</a:t>
            </a:fld>
            <a:endParaRPr lang="es-CO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CO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0A8D51-1885-4EED-970D-9D9818861867}" type="slidenum">
              <a:rPr lang="es-CO" smtClean="0"/>
              <a:t>‹Nº›</a:t>
            </a:fld>
            <a:endParaRPr lang="es-CO"/>
          </a:p>
        </p:txBody>
      </p:sp>
      <p:sp>
        <p:nvSpPr>
          <p:cNvPr id="7" name="6 Título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76" y="1112698"/>
            <a:ext cx="7772400" cy="192024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3922713" y="3078298"/>
            <a:ext cx="4572000" cy="1527632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0F7722-B737-4157-BEBC-C55CC14ED885}" type="datetimeFigureOut">
              <a:rPr lang="es-CO" smtClean="0"/>
              <a:t>17/02/2021</a:t>
            </a:fld>
            <a:endParaRPr lang="es-CO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CO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0A8D51-1885-4EED-970D-9D9818861867}" type="slidenum">
              <a:rPr lang="es-CO" smtClean="0"/>
              <a:t>‹Nº›</a:t>
            </a:fld>
            <a:endParaRPr lang="es-CO"/>
          </a:p>
        </p:txBody>
      </p:sp>
      <p:sp>
        <p:nvSpPr>
          <p:cNvPr id="7" name="6 Cheurón"/>
          <p:cNvSpPr/>
          <p:nvPr/>
        </p:nvSpPr>
        <p:spPr>
          <a:xfrm>
            <a:off x="3636680" y="3155746"/>
            <a:ext cx="182880" cy="24003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7 Cheurón"/>
          <p:cNvSpPr/>
          <p:nvPr/>
        </p:nvSpPr>
        <p:spPr>
          <a:xfrm>
            <a:off x="3450264" y="3155746"/>
            <a:ext cx="182880" cy="24003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555395"/>
            <a:ext cx="4038600" cy="475226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555395"/>
            <a:ext cx="4038600" cy="475226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0F7722-B737-4157-BEBC-C55CC14ED885}" type="datetimeFigureOut">
              <a:rPr lang="es-CO" smtClean="0"/>
              <a:t>17/02/2021</a:t>
            </a:fld>
            <a:endParaRPr lang="es-CO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CO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0A8D51-1885-4EED-970D-9D9818861867}" type="slidenum">
              <a:rPr lang="es-CO" smtClean="0"/>
              <a:t>‹Nº›</a:t>
            </a:fld>
            <a:endParaRPr lang="es-CO"/>
          </a:p>
        </p:txBody>
      </p:sp>
      <p:sp>
        <p:nvSpPr>
          <p:cNvPr id="8" name="7 Título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ació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86703"/>
            <a:ext cx="8229600" cy="120015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5680710"/>
            <a:ext cx="4040188" cy="8001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3"/>
          </p:nvPr>
        </p:nvSpPr>
        <p:spPr>
          <a:xfrm>
            <a:off x="4645027" y="5680710"/>
            <a:ext cx="4041775" cy="8001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5" name="4 Marcador de contenido"/>
          <p:cNvSpPr>
            <a:spLocks noGrp="1"/>
          </p:cNvSpPr>
          <p:nvPr>
            <p:ph sz="quarter" idx="2"/>
          </p:nvPr>
        </p:nvSpPr>
        <p:spPr>
          <a:xfrm>
            <a:off x="457200" y="1516509"/>
            <a:ext cx="4040188" cy="4138851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6" y="1516509"/>
            <a:ext cx="4041775" cy="4138851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0F7722-B737-4157-BEBC-C55CC14ED885}" type="datetimeFigureOut">
              <a:rPr lang="es-CO" smtClean="0"/>
              <a:t>17/02/2021</a:t>
            </a:fld>
            <a:endParaRPr lang="es-CO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CO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0A8D51-1885-4EED-970D-9D9818861867}" type="slidenum">
              <a:rPr lang="es-CO" smtClean="0"/>
              <a:t>‹Nº›</a:t>
            </a:fld>
            <a:endParaRPr lang="es-CO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0F7722-B737-4157-BEBC-C55CC14ED885}" type="datetimeFigureOut">
              <a:rPr lang="es-CO" smtClean="0"/>
              <a:t>17/02/2021</a:t>
            </a:fld>
            <a:endParaRPr lang="es-CO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CO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0A8D51-1885-4EED-970D-9D9818861867}" type="slidenum">
              <a:rPr lang="es-CO" smtClean="0"/>
              <a:t>‹Nº›</a:t>
            </a:fld>
            <a:endParaRPr lang="es-CO"/>
          </a:p>
        </p:txBody>
      </p:sp>
      <p:sp>
        <p:nvSpPr>
          <p:cNvPr id="6" name="5 Título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0F7722-B737-4157-BEBC-C55CC14ED885}" type="datetimeFigureOut">
              <a:rPr lang="es-CO" smtClean="0"/>
              <a:t>17/02/2021</a:t>
            </a:fld>
            <a:endParaRPr lang="es-CO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CO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0A8D51-1885-4EED-970D-9D9818861867}" type="slidenum">
              <a:rPr lang="es-CO" smtClean="0"/>
              <a:t>‹Nº›</a:t>
            </a:fld>
            <a:endParaRPr lang="es-CO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ido con título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914400" y="5120640"/>
            <a:ext cx="7481776" cy="48006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2"/>
          </p:nvPr>
        </p:nvSpPr>
        <p:spPr>
          <a:xfrm>
            <a:off x="4419600" y="5622857"/>
            <a:ext cx="3974592" cy="96012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1"/>
          </p:nvPr>
        </p:nvSpPr>
        <p:spPr>
          <a:xfrm>
            <a:off x="914400" y="288036"/>
            <a:ext cx="7479792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>
          <a:xfrm>
            <a:off x="6727032" y="6728341"/>
            <a:ext cx="1920240" cy="384048"/>
          </a:xfrm>
        </p:spPr>
        <p:txBody>
          <a:bodyPr/>
          <a:lstStyle>
            <a:extLst/>
          </a:lstStyle>
          <a:p>
            <a:fld id="{4F0F7722-B737-4157-BEBC-C55CC14ED885}" type="datetimeFigureOut">
              <a:rPr lang="es-CO" smtClean="0"/>
              <a:t>17/02/2021</a:t>
            </a:fld>
            <a:endParaRPr lang="es-CO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CO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0A8D51-1885-4EED-970D-9D9818861867}" type="slidenum">
              <a:rPr lang="es-CO" smtClean="0"/>
              <a:t>‹Nº›</a:t>
            </a:fld>
            <a:endParaRPr lang="es-CO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n con título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141232" y="5715572"/>
            <a:ext cx="7162800" cy="680644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228600" y="199466"/>
            <a:ext cx="8686800" cy="4608576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s-ES" smtClean="0"/>
              <a:t>Haga clic en el icono para agregar una imagen</a:t>
            </a:r>
            <a:endParaRPr kumimoji="0" lang="en-US" dirty="0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0F7722-B737-4157-BEBC-C55CC14ED885}" type="datetimeFigureOut">
              <a:rPr lang="es-CO" smtClean="0"/>
              <a:t>17/02/2021</a:t>
            </a:fld>
            <a:endParaRPr lang="es-CO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4380073" y="6728342"/>
            <a:ext cx="2350681" cy="38338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s-CO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B0A8D51-1885-4EED-970D-9D9818861867}" type="slidenum">
              <a:rPr lang="es-CO" smtClean="0"/>
              <a:t>‹Nº›</a:t>
            </a:fld>
            <a:endParaRPr lang="es-CO"/>
          </a:p>
        </p:txBody>
      </p:sp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28600" y="5108378"/>
            <a:ext cx="8075432" cy="590806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8" name="7 Forma libre"/>
          <p:cNvSpPr>
            <a:spLocks/>
          </p:cNvSpPr>
          <p:nvPr/>
        </p:nvSpPr>
        <p:spPr bwMode="auto">
          <a:xfrm>
            <a:off x="499273" y="6242183"/>
            <a:ext cx="4940624" cy="96713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8 Forma libre"/>
          <p:cNvSpPr>
            <a:spLocks/>
          </p:cNvSpPr>
          <p:nvPr/>
        </p:nvSpPr>
        <p:spPr bwMode="auto">
          <a:xfrm>
            <a:off x="485717" y="6235961"/>
            <a:ext cx="3690451" cy="98012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9 Triángulo rectángulo"/>
          <p:cNvSpPr>
            <a:spLocks/>
          </p:cNvSpPr>
          <p:nvPr/>
        </p:nvSpPr>
        <p:spPr bwMode="auto">
          <a:xfrm>
            <a:off x="-6042" y="6080816"/>
            <a:ext cx="3402314" cy="1134911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10 Conector recto"/>
          <p:cNvCxnSpPr/>
          <p:nvPr/>
        </p:nvCxnSpPr>
        <p:spPr>
          <a:xfrm>
            <a:off x="-9237" y="6077126"/>
            <a:ext cx="3405509" cy="1138602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11 Cheurón"/>
          <p:cNvSpPr/>
          <p:nvPr/>
        </p:nvSpPr>
        <p:spPr>
          <a:xfrm>
            <a:off x="8664112" y="5237862"/>
            <a:ext cx="182880" cy="24003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12 Cheurón"/>
          <p:cNvSpPr/>
          <p:nvPr/>
        </p:nvSpPr>
        <p:spPr>
          <a:xfrm>
            <a:off x="8477696" y="5237862"/>
            <a:ext cx="182880" cy="24003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1555396"/>
            <a:ext cx="8229600" cy="460537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0F7722-B737-4157-BEBC-C55CC14ED885}" type="datetimeFigureOut">
              <a:rPr lang="es-CO" smtClean="0"/>
              <a:t>17/02/2021</a:t>
            </a:fld>
            <a:endParaRPr lang="es-CO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CO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0A8D51-1885-4EED-970D-9D9818861867}" type="slidenum">
              <a:rPr lang="es-CO" smtClean="0"/>
              <a:t>‹Nº›</a:t>
            </a:fld>
            <a:endParaRPr lang="es-CO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844013" y="288373"/>
            <a:ext cx="1777470" cy="5872399"/>
          </a:xfrm>
        </p:spPr>
        <p:txBody>
          <a:bodyPr vert="eaVert"/>
          <a:lstStyle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88373"/>
            <a:ext cx="6324600" cy="5872398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0F7722-B737-4157-BEBC-C55CC14ED885}" type="datetimeFigureOut">
              <a:rPr lang="es-CO" smtClean="0"/>
              <a:t>17/02/2021</a:t>
            </a:fld>
            <a:endParaRPr lang="es-CO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CO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0A8D51-1885-4EED-970D-9D9818861867}" type="slidenum">
              <a:rPr lang="es-CO" smtClean="0"/>
              <a:t>‹Nº›</a:t>
            </a:fld>
            <a:endParaRPr lang="es-CO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12 Forma libre"/>
          <p:cNvSpPr>
            <a:spLocks/>
          </p:cNvSpPr>
          <p:nvPr/>
        </p:nvSpPr>
        <p:spPr bwMode="auto">
          <a:xfrm>
            <a:off x="499273" y="6242183"/>
            <a:ext cx="4940624" cy="96713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11 Forma libre"/>
          <p:cNvSpPr>
            <a:spLocks/>
          </p:cNvSpPr>
          <p:nvPr/>
        </p:nvSpPr>
        <p:spPr bwMode="auto">
          <a:xfrm>
            <a:off x="485717" y="6235961"/>
            <a:ext cx="3690451" cy="98012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13 Triángulo rectángulo"/>
          <p:cNvSpPr>
            <a:spLocks/>
          </p:cNvSpPr>
          <p:nvPr/>
        </p:nvSpPr>
        <p:spPr bwMode="auto">
          <a:xfrm>
            <a:off x="-6042" y="6080816"/>
            <a:ext cx="3402314" cy="1134911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14 Conector recto"/>
          <p:cNvCxnSpPr/>
          <p:nvPr/>
        </p:nvCxnSpPr>
        <p:spPr>
          <a:xfrm>
            <a:off x="-9237" y="6077126"/>
            <a:ext cx="3405509" cy="1138602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8 Marcador de título"/>
          <p:cNvSpPr>
            <a:spLocks noGrp="1"/>
          </p:cNvSpPr>
          <p:nvPr>
            <p:ph type="title"/>
          </p:nvPr>
        </p:nvSpPr>
        <p:spPr>
          <a:xfrm>
            <a:off x="457200" y="288370"/>
            <a:ext cx="8229600" cy="120015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0" name="29 Marcador de texto"/>
          <p:cNvSpPr>
            <a:spLocks noGrp="1"/>
          </p:cNvSpPr>
          <p:nvPr>
            <p:ph type="body" idx="1"/>
          </p:nvPr>
        </p:nvSpPr>
        <p:spPr>
          <a:xfrm>
            <a:off x="457200" y="1555395"/>
            <a:ext cx="8229600" cy="4752261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  <a:p>
            <a:pPr lvl="1" eaLnBrk="1" latinLnBrk="0" hangingPunct="1"/>
            <a:r>
              <a:rPr kumimoji="0" lang="es-ES" smtClean="0"/>
              <a:t>Segundo nivel</a:t>
            </a:r>
          </a:p>
          <a:p>
            <a:pPr lvl="2" eaLnBrk="1" latinLnBrk="0" hangingPunct="1"/>
            <a:r>
              <a:rPr kumimoji="0" lang="es-ES" smtClean="0"/>
              <a:t>Tercer nivel</a:t>
            </a:r>
          </a:p>
          <a:p>
            <a:pPr lvl="3" eaLnBrk="1" latinLnBrk="0" hangingPunct="1"/>
            <a:r>
              <a:rPr kumimoji="0" lang="es-ES" smtClean="0"/>
              <a:t>Cuarto nivel</a:t>
            </a:r>
          </a:p>
          <a:p>
            <a:pPr lvl="4" eaLnBrk="1" latinLnBrk="0" hangingPunct="1"/>
            <a:r>
              <a:rPr kumimoji="0" lang="es-ES" smtClean="0"/>
              <a:t>Quinto nivel</a:t>
            </a:r>
            <a:endParaRPr kumimoji="0" lang="en-US"/>
          </a:p>
        </p:txBody>
      </p:sp>
      <p:sp>
        <p:nvSpPr>
          <p:cNvPr id="10" name="9 Marcador de fecha"/>
          <p:cNvSpPr>
            <a:spLocks noGrp="1"/>
          </p:cNvSpPr>
          <p:nvPr>
            <p:ph type="dt" sz="half" idx="2"/>
          </p:nvPr>
        </p:nvSpPr>
        <p:spPr>
          <a:xfrm>
            <a:off x="6727032" y="6728341"/>
            <a:ext cx="1920240" cy="384048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0F7722-B737-4157-BEBC-C55CC14ED885}" type="datetimeFigureOut">
              <a:rPr lang="es-CO" smtClean="0"/>
              <a:t>17/02/2021</a:t>
            </a:fld>
            <a:endParaRPr lang="es-CO"/>
          </a:p>
        </p:txBody>
      </p:sp>
      <p:sp>
        <p:nvSpPr>
          <p:cNvPr id="22" name="21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4380073" y="6728342"/>
            <a:ext cx="2350681" cy="38338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s-CO"/>
          </a:p>
        </p:txBody>
      </p:sp>
      <p:sp>
        <p:nvSpPr>
          <p:cNvPr id="18" name="17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8647272" y="6728342"/>
            <a:ext cx="365760" cy="38338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B0A8D51-1885-4EED-970D-9D9818861867}" type="slidenum">
              <a:rPr lang="es-CO" smtClean="0"/>
              <a:t>‹Nº›</a:t>
            </a:fld>
            <a:endParaRPr lang="es-CO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755576" y="432098"/>
            <a:ext cx="7848872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dirty="0" smtClean="0"/>
              <a:t/>
            </a:r>
            <a:br>
              <a:rPr lang="es-CO" dirty="0" smtClean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/>
              <a:t/>
            </a:r>
            <a:br>
              <a:rPr lang="es-CO" sz="2800" dirty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/>
              <a:t/>
            </a:r>
            <a:br>
              <a:rPr lang="es-CO" sz="2800" dirty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/>
              <a:t/>
            </a:r>
            <a:br>
              <a:rPr lang="es-CO" sz="2800" dirty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/>
              <a:t/>
            </a:r>
            <a:br>
              <a:rPr lang="es-CO" sz="2800" dirty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/>
              <a:t/>
            </a:r>
            <a:br>
              <a:rPr lang="es-CO" sz="2800" dirty="0"/>
            </a:br>
            <a:r>
              <a:rPr lang="es-CO" sz="2800" dirty="0" smtClean="0"/>
              <a:t/>
            </a:r>
            <a:br>
              <a:rPr lang="es-CO" sz="2800" dirty="0" smtClean="0"/>
            </a:br>
            <a:r>
              <a:rPr lang="es-CO" sz="2800" dirty="0"/>
              <a:t/>
            </a:r>
            <a:br>
              <a:rPr lang="es-CO" sz="2800" dirty="0"/>
            </a:br>
            <a:r>
              <a:rPr lang="es-CO" sz="2800" b="0" dirty="0" smtClean="0">
                <a:solidFill>
                  <a:schemeClr val="tx1"/>
                </a:solidFill>
                <a:effectLst/>
              </a:rPr>
              <a:t>REGISTRO WEB</a:t>
            </a:r>
            <a:r>
              <a:rPr lang="es-CO" sz="2800" b="0" dirty="0" smtClean="0">
                <a:effectLst/>
              </a:rPr>
              <a:t/>
            </a:r>
            <a:br>
              <a:rPr lang="es-CO" sz="2800" b="0" dirty="0" smtClean="0">
                <a:effectLst/>
              </a:rPr>
            </a:br>
            <a:r>
              <a:rPr lang="es-ES" sz="2000" dirty="0" smtClean="0"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Información </a:t>
            </a:r>
            <a:r>
              <a:rPr lang="es-ES" sz="2000" dirty="0"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publicada en cumplimiento del Artículo 364-5 del Estatuto Tributario, parágrafo 2 Numeral 3.</a:t>
            </a:r>
            <a:r>
              <a:rPr lang="es-CO" sz="200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es-CO" sz="200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es-CO" sz="2000" b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es-CO" sz="2000" b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s-CO" sz="2000" b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323528" y="1296194"/>
            <a:ext cx="8712968" cy="5184576"/>
          </a:xfrm>
        </p:spPr>
        <p:txBody>
          <a:bodyPr>
            <a:noAutofit/>
          </a:bodyPr>
          <a:lstStyle/>
          <a:p>
            <a:pPr marR="0" lvl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continuación se presenta el detalle de lo consignado en el Acta No. 059 de la Asamblea General Ordinaria de la </a:t>
            </a:r>
            <a:r>
              <a:rPr lang="es-ES" sz="1400" b="1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EMPRESA COOPERATIVA EL SANTUARIO COOPERATIVA DE TRABAJO ASOCIADO “ECOOELSA CTA” CON NIT. 890.985.389-5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realizada el pasado del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07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de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Marzo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de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2021,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con respecto al monto y destino de la reinversión del beneficio neto o excedente del año gravable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2020.</a:t>
            </a:r>
            <a:endParaRPr lang="es-CO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R="0" lvl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Para el año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2020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el valor del excedente neto contable fue de $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88.468.030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y se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destino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de acuerdo a la ley y normatividad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cooperativa vigente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así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:  </a:t>
            </a:r>
            <a:endParaRPr lang="es-ES" sz="1400" dirty="0" smtClean="0">
              <a:solidFill>
                <a:schemeClr val="tx1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R="0" lvl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R="0" lvl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R="0" lvl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R="0" lvl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R="0" lvl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>
              <a:solidFill>
                <a:schemeClr val="tx1"/>
              </a:solidFill>
              <a:latin typeface="Verdana" pitchFamily="34" charset="0"/>
              <a:ea typeface="Times New Roman" pitchFamily="18" charset="0"/>
              <a:cs typeface="Arial" pitchFamily="34" charset="0"/>
            </a:endParaRPr>
          </a:p>
          <a:p>
            <a:pPr marR="0" lvl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 smtClean="0">
              <a:solidFill>
                <a:schemeClr val="tx1"/>
              </a:solidFill>
              <a:latin typeface="Verdana" pitchFamily="34" charset="0"/>
              <a:ea typeface="Times New Roman" pitchFamily="18" charset="0"/>
              <a:cs typeface="Arial" pitchFamily="34" charset="0"/>
            </a:endParaRPr>
          </a:p>
          <a:p>
            <a:pPr marR="0" lvl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>
              <a:solidFill>
                <a:schemeClr val="tx1"/>
              </a:solidFill>
              <a:latin typeface="Verdana" pitchFamily="34" charset="0"/>
              <a:ea typeface="Times New Roman" pitchFamily="18" charset="0"/>
              <a:cs typeface="Arial" pitchFamily="34" charset="0"/>
            </a:endParaRPr>
          </a:p>
          <a:p>
            <a:pPr marR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 smtClean="0">
              <a:solidFill>
                <a:schemeClr val="tx1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R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>
              <a:solidFill>
                <a:schemeClr val="tx1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R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 smtClean="0">
              <a:solidFill>
                <a:schemeClr val="tx1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R="0" lvl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s-ES" sz="1400" b="1" dirty="0" smtClean="0">
                <a:solidFill>
                  <a:schemeClr val="tx1"/>
                </a:solidFill>
                <a:latin typeface="Verdana" pitchFamily="34" charset="0"/>
                <a:ea typeface="Times New Roman" pitchFamily="18" charset="0"/>
                <a:cs typeface="Arial" pitchFamily="34" charset="0"/>
              </a:rPr>
              <a:t>ELIZABETH </a:t>
            </a:r>
            <a:r>
              <a:rPr lang="es-ES" sz="1400" b="1" dirty="0">
                <a:solidFill>
                  <a:schemeClr val="tx1"/>
                </a:solidFill>
                <a:latin typeface="Verdana" pitchFamily="34" charset="0"/>
                <a:ea typeface="Times New Roman" pitchFamily="18" charset="0"/>
                <a:cs typeface="Arial" pitchFamily="34" charset="0"/>
              </a:rPr>
              <a:t>MEJIA VILLEGAS</a:t>
            </a:r>
            <a:r>
              <a:rPr lang="es-ES" sz="1400" dirty="0">
                <a:solidFill>
                  <a:schemeClr val="tx1"/>
                </a:solidFill>
                <a:latin typeface="Verdana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R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Representante Legal</a:t>
            </a:r>
          </a:p>
          <a:p>
            <a:pPr marR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>
              <a:solidFill>
                <a:schemeClr val="tx1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R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 smtClean="0">
              <a:solidFill>
                <a:schemeClr val="tx1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R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>
              <a:solidFill>
                <a:schemeClr val="tx1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R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s-ES" sz="1400" dirty="0" smtClean="0">
              <a:solidFill>
                <a:schemeClr val="tx1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R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La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anterior información se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presenta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como requisito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para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permanencia en el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Régimen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Tributario Especial,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para </a:t>
            </a:r>
            <a:r>
              <a:rPr lang="es-ES" sz="14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entidades sin ánimo de </a:t>
            </a:r>
            <a:r>
              <a:rPr lang="es-ES" sz="1400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lucro</a:t>
            </a:r>
            <a:endParaRPr lang="es-CO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R="0" lvl="0" algn="l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s-ES" sz="1400" dirty="0">
                <a:solidFill>
                  <a:schemeClr val="tx1"/>
                </a:solidFill>
                <a:latin typeface="Verdana" pitchFamily="34" charset="0"/>
                <a:ea typeface="Times New Roman" pitchFamily="18" charset="0"/>
                <a:cs typeface="Arial" pitchFamily="34" charset="0"/>
              </a:rPr>
              <a:t>	</a:t>
            </a:r>
            <a:endParaRPr lang="es-CO" sz="1400" dirty="0">
              <a:solidFill>
                <a:schemeClr val="tx1"/>
              </a:solidFill>
            </a:endParaRPr>
          </a:p>
        </p:txBody>
      </p:sp>
      <p:graphicFrame>
        <p:nvGraphicFramePr>
          <p:cNvPr id="4" name="3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6776607"/>
              </p:ext>
            </p:extLst>
          </p:nvPr>
        </p:nvGraphicFramePr>
        <p:xfrm>
          <a:off x="3491880" y="2520330"/>
          <a:ext cx="4248472" cy="22578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24892"/>
                <a:gridCol w="923580"/>
              </a:tblGrid>
              <a:tr h="211901">
                <a:tc gridSpan="2">
                  <a:txBody>
                    <a:bodyPr/>
                    <a:lstStyle/>
                    <a:p>
                      <a:pPr algn="ctr" rtl="0" fontAlgn="ctr"/>
                      <a:r>
                        <a:rPr lang="es-CO" sz="1000" u="none" strike="noStrike" dirty="0">
                          <a:effectLst/>
                        </a:rPr>
                        <a:t>APLICACIÓN DE EXCEDENTES 2020</a:t>
                      </a:r>
                      <a:endParaRPr lang="es-CO" sz="1000" b="1" i="0" u="none" strike="noStrike" dirty="0">
                        <a:solidFill>
                          <a:srgbClr val="FFFFFF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es-CO"/>
                    </a:p>
                  </a:txBody>
                  <a:tcPr/>
                </a:tc>
              </a:tr>
              <a:tr h="217064">
                <a:tc>
                  <a:txBody>
                    <a:bodyPr/>
                    <a:lstStyle/>
                    <a:p>
                      <a:pPr algn="l" fontAlgn="b"/>
                      <a:r>
                        <a:rPr lang="es-CO" sz="1800" u="none" strike="noStrike">
                          <a:effectLst/>
                        </a:rPr>
                        <a:t> </a:t>
                      </a:r>
                      <a:endParaRPr lang="es-CO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CO" sz="1800" u="none" strike="noStrike">
                          <a:effectLst/>
                        </a:rPr>
                        <a:t> </a:t>
                      </a:r>
                      <a:endParaRPr lang="es-CO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57370">
                <a:tc>
                  <a:txBody>
                    <a:bodyPr/>
                    <a:lstStyle/>
                    <a:p>
                      <a:pPr algn="l" rtl="0" fontAlgn="ctr"/>
                      <a:r>
                        <a:rPr lang="es-CO" sz="1000" u="none" strike="noStrike">
                          <a:effectLst/>
                        </a:rPr>
                        <a:t>TOTAL EXCEDENTE A APLICAR</a:t>
                      </a:r>
                      <a:endParaRPr lang="es-CO" sz="1000" b="1" i="0" u="none" strike="noStrike">
                        <a:solidFill>
                          <a:srgbClr val="FFFFFF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CO" sz="1000" u="none" strike="noStrike">
                          <a:effectLst/>
                        </a:rPr>
                        <a:t>$ 88,468,030</a:t>
                      </a:r>
                      <a:endParaRPr lang="es-CO" sz="10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</a:tr>
              <a:tr h="240372">
                <a:tc>
                  <a:txBody>
                    <a:bodyPr/>
                    <a:lstStyle/>
                    <a:p>
                      <a:pPr algn="l" rtl="0" fontAlgn="ctr"/>
                      <a:r>
                        <a:rPr lang="es-ES" sz="1000" u="none" strike="noStrike">
                          <a:effectLst/>
                        </a:rPr>
                        <a:t>EXCEDENTES NO SUSCEPTIBLES DE REPARTICION( ART. 10 LEY 79/88) </a:t>
                      </a:r>
                      <a:endParaRPr lang="es-ES" sz="1000" b="1" i="0" u="none" strike="noStrike">
                        <a:solidFill>
                          <a:srgbClr val="FFFFFF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CO" sz="1000" u="none" strike="noStrike" dirty="0">
                          <a:effectLst/>
                        </a:rPr>
                        <a:t> </a:t>
                      </a:r>
                      <a:endParaRPr lang="es-CO" sz="1000" b="0" i="0" u="none" strike="noStrike" dirty="0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</a:tr>
              <a:tr h="240372">
                <a:tc>
                  <a:txBody>
                    <a:bodyPr/>
                    <a:lstStyle/>
                    <a:p>
                      <a:pPr algn="l" rtl="0" fontAlgn="ctr"/>
                      <a:r>
                        <a:rPr lang="es-ES" sz="1000" u="none" strike="noStrike">
                          <a:effectLst/>
                        </a:rPr>
                        <a:t>PERDIDA DE EJERCICIOS ANTERIORES (ART.55 LEY 79/88)</a:t>
                      </a:r>
                      <a:endParaRPr lang="es-ES" sz="1000" b="1" i="0" u="none" strike="noStrike">
                        <a:solidFill>
                          <a:srgbClr val="FFFFFF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CO" sz="1000" u="none" strike="noStrike">
                          <a:effectLst/>
                        </a:rPr>
                        <a:t> </a:t>
                      </a:r>
                      <a:endParaRPr lang="es-CO" sz="10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</a:tr>
              <a:tr h="157370">
                <a:tc>
                  <a:txBody>
                    <a:bodyPr/>
                    <a:lstStyle/>
                    <a:p>
                      <a:pPr algn="l" rtl="0" fontAlgn="ctr"/>
                      <a:r>
                        <a:rPr lang="es-CO" sz="1000" u="none" strike="noStrike">
                          <a:effectLst/>
                        </a:rPr>
                        <a:t>TOTAL EXCEDENTES NETO A APLICAR </a:t>
                      </a:r>
                      <a:endParaRPr lang="es-CO" sz="1000" b="1" i="0" u="none" strike="noStrike">
                        <a:solidFill>
                          <a:srgbClr val="FFFFFF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CO" sz="1000" u="none" strike="noStrike">
                          <a:effectLst/>
                        </a:rPr>
                        <a:t>$ 88,468,030</a:t>
                      </a:r>
                      <a:endParaRPr lang="es-CO" sz="10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</a:tr>
              <a:tr h="157370">
                <a:tc>
                  <a:txBody>
                    <a:bodyPr/>
                    <a:lstStyle/>
                    <a:p>
                      <a:pPr algn="l" rtl="0" fontAlgn="ctr"/>
                      <a:r>
                        <a:rPr lang="es-ES" sz="1000" u="none" strike="noStrike">
                          <a:effectLst/>
                        </a:rPr>
                        <a:t>30% RESERVA PARA LA PROTECCION DE APORTES</a:t>
                      </a:r>
                      <a:endParaRPr lang="es-ES" sz="1000" b="1" i="0" u="none" strike="noStrike">
                        <a:solidFill>
                          <a:srgbClr val="FFFFFF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CO" sz="1000" u="none" strike="noStrike">
                          <a:effectLst/>
                        </a:rPr>
                        <a:t>$ 26,540,409</a:t>
                      </a:r>
                      <a:endParaRPr lang="es-CO" sz="10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</a:tr>
              <a:tr h="157370">
                <a:tc>
                  <a:txBody>
                    <a:bodyPr/>
                    <a:lstStyle/>
                    <a:p>
                      <a:pPr algn="l" rtl="0" fontAlgn="ctr"/>
                      <a:r>
                        <a:rPr lang="es-CO" sz="1000" u="none" strike="noStrike">
                          <a:effectLst/>
                        </a:rPr>
                        <a:t>25% FONDO DE EDUCACION</a:t>
                      </a:r>
                      <a:endParaRPr lang="es-CO" sz="1000" b="1" i="0" u="none" strike="noStrike">
                        <a:solidFill>
                          <a:srgbClr val="FFFFFF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CO" sz="1000" u="none" strike="noStrike">
                          <a:effectLst/>
                        </a:rPr>
                        <a:t>$ 22,117,008</a:t>
                      </a:r>
                      <a:endParaRPr lang="es-CO" sz="10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</a:tr>
              <a:tr h="123828">
                <a:tc>
                  <a:txBody>
                    <a:bodyPr/>
                    <a:lstStyle/>
                    <a:p>
                      <a:pPr algn="l" rtl="0" fontAlgn="ctr"/>
                      <a:r>
                        <a:rPr lang="es-CO" sz="1000" u="none" strike="noStrike">
                          <a:effectLst/>
                        </a:rPr>
                        <a:t>10% FONDO DE SOLIDARIDAD</a:t>
                      </a:r>
                      <a:endParaRPr lang="es-CO" sz="1000" b="1" i="0" u="none" strike="noStrike">
                        <a:solidFill>
                          <a:srgbClr val="FFFFFF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CO" sz="1000" u="none" strike="noStrike">
                          <a:effectLst/>
                        </a:rPr>
                        <a:t>$ 8,846,803</a:t>
                      </a:r>
                      <a:endParaRPr lang="es-CO" sz="10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</a:tr>
              <a:tr h="123828">
                <a:tc>
                  <a:txBody>
                    <a:bodyPr/>
                    <a:lstStyle/>
                    <a:p>
                      <a:pPr algn="l" rtl="0" fontAlgn="ctr"/>
                      <a:r>
                        <a:rPr lang="es-ES" sz="1000" u="none" strike="noStrike">
                          <a:effectLst/>
                        </a:rPr>
                        <a:t>10% FONDO PARA AMORTIZACION DE APORTES</a:t>
                      </a:r>
                      <a:endParaRPr lang="es-ES" sz="1000" b="1" i="0" u="none" strike="noStrike">
                        <a:solidFill>
                          <a:srgbClr val="FFFFFF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CO" sz="1000" u="none" strike="noStrike">
                          <a:effectLst/>
                        </a:rPr>
                        <a:t>$ 8,846,803</a:t>
                      </a:r>
                      <a:endParaRPr lang="es-CO" sz="10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</a:tr>
              <a:tr h="157370">
                <a:tc>
                  <a:txBody>
                    <a:bodyPr/>
                    <a:lstStyle/>
                    <a:p>
                      <a:pPr algn="l" rtl="0" fontAlgn="ctr"/>
                      <a:r>
                        <a:rPr lang="es-ES" sz="1000" u="none" strike="noStrike" dirty="0">
                          <a:effectLst/>
                        </a:rPr>
                        <a:t>25% FONDO DE BIENESTAR SOCIAL</a:t>
                      </a:r>
                      <a:endParaRPr lang="es-ES" sz="1000" b="1" i="0" u="none" strike="noStrike" dirty="0">
                        <a:solidFill>
                          <a:srgbClr val="FFFFFF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CO" sz="1000" u="none" strike="noStrike" dirty="0">
                          <a:effectLst/>
                        </a:rPr>
                        <a:t>$ 22,117,008</a:t>
                      </a:r>
                      <a:endParaRPr lang="es-CO" sz="1000" b="0" i="0" u="none" strike="noStrike" dirty="0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9590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urrencia">
  <a:themeElements>
    <a:clrScheme name="Concurrencia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urrencia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urrencia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110</TotalTime>
  <Words>200</Words>
  <Application>Microsoft Office PowerPoint</Application>
  <PresentationFormat>Personalizado</PresentationFormat>
  <Paragraphs>42</Paragraphs>
  <Slides>1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</vt:i4>
      </vt:variant>
    </vt:vector>
  </HeadingPairs>
  <TitlesOfParts>
    <vt:vector size="2" baseType="lpstr">
      <vt:lpstr>Concurrencia</vt:lpstr>
      <vt:lpstr>                                  REGISTRO WEB Información publicada en cumplimiento del Artículo 364-5 del Estatuto Tributario, parágrafo 2 Numeral 3.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REGISTRO WEB  Información publicada en cumplimiento del Articulo 364-5 del Estatuto Tributario</dc:title>
  <dc:creator>Administrador</dc:creator>
  <cp:lastModifiedBy>CONTABILIDAD</cp:lastModifiedBy>
  <cp:revision>24</cp:revision>
  <dcterms:created xsi:type="dcterms:W3CDTF">2019-03-15T15:01:49Z</dcterms:created>
  <dcterms:modified xsi:type="dcterms:W3CDTF">2021-02-17T19:27:41Z</dcterms:modified>
</cp:coreProperties>
</file>